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61" r:id="rId3"/>
    <p:sldId id="257" r:id="rId4"/>
    <p:sldId id="274" r:id="rId5"/>
    <p:sldId id="275" r:id="rId6"/>
    <p:sldId id="258" r:id="rId7"/>
    <p:sldId id="259" r:id="rId8"/>
    <p:sldId id="271" r:id="rId9"/>
    <p:sldId id="267" r:id="rId10"/>
    <p:sldId id="276" r:id="rId11"/>
    <p:sldId id="265" r:id="rId12"/>
    <p:sldId id="266" r:id="rId13"/>
    <p:sldId id="264" r:id="rId14"/>
    <p:sldId id="277"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2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BF67B-C7B1-47FA-AAB7-52A02FA1FDD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2BF67B-C7B1-47FA-AAB7-52A02FA1FDD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2BF67B-C7B1-47FA-AAB7-52A02FA1FDDE}"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2BF67B-C7B1-47FA-AAB7-52A02FA1FDDE}"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BF67B-C7B1-47FA-AAB7-52A02FA1FDDE}"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BF67B-C7B1-47FA-AAB7-52A02FA1FDD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BF67B-C7B1-47FA-AAB7-52A02FA1FDD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A2E26-EDC6-46BB-A911-9561820E5A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2BF67B-C7B1-47FA-AAB7-52A02FA1FDDE}" type="datetimeFigureOut">
              <a:rPr lang="en-US" smtClean="0"/>
              <a:t>8/14/2024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87A2E26-EDC6-46BB-A911-9561820E5A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855" y="960888"/>
            <a:ext cx="7766936" cy="1235381"/>
          </a:xfrm>
        </p:spPr>
        <p:txBody>
          <a:bodyPr/>
          <a:lstStyle/>
          <a:p>
            <a:pPr algn="ctr"/>
            <a:r>
              <a:rPr lang="en-US" sz="4000" dirty="0"/>
              <a:t>Cardiopulmonary Resuscitation(CPR)</a:t>
            </a:r>
          </a:p>
        </p:txBody>
      </p:sp>
      <p:sp>
        <p:nvSpPr>
          <p:cNvPr id="3" name="Subtitle 2"/>
          <p:cNvSpPr>
            <a:spLocks noGrp="1"/>
          </p:cNvSpPr>
          <p:nvPr>
            <p:ph type="subTitle" idx="1"/>
          </p:nvPr>
        </p:nvSpPr>
        <p:spPr>
          <a:xfrm>
            <a:off x="1506855" y="2289810"/>
            <a:ext cx="7766685" cy="4326255"/>
          </a:xfrm>
        </p:spPr>
        <p:txBody>
          <a:bodyPr/>
          <a:lstStyle/>
          <a:p>
            <a:endParaRPr lang="en-US"/>
          </a:p>
        </p:txBody>
      </p:sp>
      <p:pic>
        <p:nvPicPr>
          <p:cNvPr id="5" name="Picture 4"/>
          <p:cNvPicPr>
            <a:picLocks noChangeAspect="1"/>
          </p:cNvPicPr>
          <p:nvPr/>
        </p:nvPicPr>
        <p:blipFill>
          <a:blip r:embed="rId2"/>
          <a:stretch>
            <a:fillRect/>
          </a:stretch>
        </p:blipFill>
        <p:spPr>
          <a:xfrm>
            <a:off x="1506855" y="2628265"/>
            <a:ext cx="7766050" cy="4000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2145" y="643890"/>
            <a:ext cx="8348980" cy="5569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0636"/>
          </a:xfrm>
        </p:spPr>
        <p:txBody>
          <a:bodyPr>
            <a:normAutofit fontScale="90000"/>
          </a:bodyPr>
          <a:lstStyle/>
          <a:p>
            <a:r>
              <a:rPr lang="en-US" smtClean="0"/>
              <a:t>AUTOMATED EXTERNAL DEFRIBILATOR [AED]</a:t>
            </a:r>
            <a:endParaRPr lang="en-US" dirty="0"/>
          </a:p>
        </p:txBody>
      </p:sp>
      <p:pic>
        <p:nvPicPr>
          <p:cNvPr id="4" name="Content Placeholder 3"/>
          <p:cNvPicPr>
            <a:picLocks noGrp="1" noChangeAspect="1"/>
          </p:cNvPicPr>
          <p:nvPr>
            <p:ph idx="1"/>
          </p:nvPr>
        </p:nvPicPr>
        <p:blipFill>
          <a:blip r:embed="rId2"/>
          <a:stretch>
            <a:fillRect/>
          </a:stretch>
        </p:blipFill>
        <p:spPr>
          <a:xfrm>
            <a:off x="1170774" y="1692068"/>
            <a:ext cx="7511753" cy="4683096"/>
          </a:xfrm>
          <a:prstGeom prst="rect">
            <a:avLst/>
          </a:prstGeom>
        </p:spPr>
      </p:pic>
      <p:sp>
        <p:nvSpPr>
          <p:cNvPr id="5" name="Rectangle 4"/>
          <p:cNvSpPr/>
          <p:nvPr/>
        </p:nvSpPr>
        <p:spPr>
          <a:xfrm>
            <a:off x="3048000" y="2828836"/>
            <a:ext cx="6096000" cy="646331"/>
          </a:xfrm>
          <a:prstGeom prst="rect">
            <a:avLst/>
          </a:prstGeom>
        </p:spPr>
        <p:txBody>
          <a:bodyPr>
            <a:spAutoFit/>
          </a:bodyPr>
          <a:lstStyle/>
          <a:p>
            <a:r>
              <a:rPr lang="en-US" sz="3600" dirty="0" smtClean="0">
                <a:solidFill>
                  <a:srgbClr val="90C226"/>
                </a:solidFill>
              </a:rPr>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7683" y="581114"/>
            <a:ext cx="8596312" cy="57598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9002"/>
          </a:xfrm>
        </p:spPr>
        <p:txBody>
          <a:bodyPr/>
          <a:lstStyle/>
          <a:p>
            <a:r>
              <a:rPr lang="en-US" dirty="0"/>
              <a:t>How does an AED work?</a:t>
            </a:r>
          </a:p>
        </p:txBody>
      </p:sp>
      <p:sp>
        <p:nvSpPr>
          <p:cNvPr id="3" name="Content Placeholder 2"/>
          <p:cNvSpPr>
            <a:spLocks noGrp="1"/>
          </p:cNvSpPr>
          <p:nvPr>
            <p:ph idx="1"/>
          </p:nvPr>
        </p:nvSpPr>
        <p:spPr>
          <a:xfrm>
            <a:off x="677334" y="1700613"/>
            <a:ext cx="7996647" cy="4340749"/>
          </a:xfrm>
        </p:spPr>
        <p:txBody>
          <a:bodyPr>
            <a:normAutofit fontScale="85000" lnSpcReduction="20000"/>
          </a:bodyPr>
          <a:lstStyle/>
          <a:p>
            <a:pPr marL="0" indent="0">
              <a:buNone/>
            </a:pPr>
            <a:r>
              <a:rPr lang="en-US" dirty="0"/>
              <a:t>The AED uses voice prompts, lights and text to tell the</a:t>
            </a:r>
          </a:p>
          <a:p>
            <a:pPr marL="0" indent="0">
              <a:buNone/>
            </a:pPr>
            <a:r>
              <a:rPr lang="en-US" dirty="0"/>
              <a:t>rescuer the steps to take.</a:t>
            </a:r>
          </a:p>
          <a:p>
            <a:pPr marL="0" indent="0">
              <a:buNone/>
            </a:pPr>
            <a:r>
              <a:rPr lang="en-US" dirty="0"/>
              <a:t>AEDs may have two sets of pads — adult pads and</a:t>
            </a:r>
          </a:p>
          <a:p>
            <a:pPr marL="0" indent="0">
              <a:buNone/>
            </a:pPr>
            <a:r>
              <a:rPr lang="en-US" dirty="0"/>
              <a:t>child pads. For CPR, anyone 1 year or older who hasn’t</a:t>
            </a:r>
          </a:p>
          <a:p>
            <a:pPr marL="0" indent="0">
              <a:buNone/>
            </a:pPr>
            <a:r>
              <a:rPr lang="en-US" dirty="0"/>
              <a:t>gone through puberty is considered a child. However,</a:t>
            </a:r>
          </a:p>
          <a:p>
            <a:pPr marL="0" indent="0">
              <a:buNone/>
            </a:pPr>
            <a:r>
              <a:rPr lang="en-US" dirty="0" smtClean="0"/>
              <a:t>for </a:t>
            </a:r>
            <a:r>
              <a:rPr lang="en-US" dirty="0"/>
              <a:t>defibrillation, make sure you use the adult pads for</a:t>
            </a:r>
          </a:p>
          <a:p>
            <a:pPr marL="0" indent="0">
              <a:buNone/>
            </a:pPr>
            <a:r>
              <a:rPr lang="en-US" dirty="0"/>
              <a:t>anyone 8 years or older.</a:t>
            </a:r>
          </a:p>
          <a:p>
            <a:pPr marL="0" indent="0">
              <a:buNone/>
            </a:pPr>
            <a:endParaRPr lang="en-US" dirty="0" smtClean="0"/>
          </a:p>
          <a:p>
            <a:pPr marL="0" indent="0">
              <a:buNone/>
            </a:pPr>
            <a:r>
              <a:rPr lang="en-US" dirty="0" smtClean="0"/>
              <a:t>Follow </a:t>
            </a:r>
            <a:r>
              <a:rPr lang="en-US" dirty="0"/>
              <a:t>these steps when using the AED:</a:t>
            </a:r>
          </a:p>
          <a:p>
            <a:r>
              <a:rPr lang="en-US" dirty="0" smtClean="0"/>
              <a:t>Turn </a:t>
            </a:r>
            <a:r>
              <a:rPr lang="en-US" dirty="0"/>
              <a:t>on the AED and follow the voice prompts.</a:t>
            </a:r>
          </a:p>
          <a:p>
            <a:r>
              <a:rPr lang="en-US" dirty="0" smtClean="0"/>
              <a:t>Remove </a:t>
            </a:r>
            <a:r>
              <a:rPr lang="en-US" dirty="0"/>
              <a:t>all clothing covering the chest. If necessary,</a:t>
            </a:r>
          </a:p>
          <a:p>
            <a:r>
              <a:rPr lang="en-US" dirty="0"/>
              <a:t>wipe the chest dry.</a:t>
            </a:r>
          </a:p>
          <a:p>
            <a:r>
              <a:rPr lang="en-US" dirty="0" smtClean="0"/>
              <a:t>Peel </a:t>
            </a:r>
            <a:r>
              <a:rPr lang="en-US" dirty="0"/>
              <a:t>away the backing from the pads and attach the</a:t>
            </a:r>
          </a:p>
          <a:p>
            <a:r>
              <a:rPr lang="en-US" dirty="0"/>
              <a:t>pads to the person’s bare chest following the </a:t>
            </a:r>
            <a:r>
              <a:rPr lang="en-US" dirty="0" smtClean="0"/>
              <a:t>illustration on </a:t>
            </a:r>
            <a:r>
              <a:rPr lang="en-US" dirty="0"/>
              <a:t>the pads.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45" y="688340"/>
            <a:ext cx="8596630" cy="5353050"/>
          </a:xfrm>
        </p:spPr>
        <p:txBody>
          <a:bodyPr>
            <a:normAutofit/>
          </a:bodyPr>
          <a:lstStyle/>
          <a:p>
            <a:r>
              <a:rPr lang="en-US"/>
              <a:t>Plug the pad connector cable into the AED, if necessary</a:t>
            </a:r>
          </a:p>
          <a:p>
            <a:r>
              <a:rPr lang="en-US"/>
              <a:t>Prepare to let the AED analyze the heart’s rhythm</a:t>
            </a:r>
          </a:p>
          <a:p>
            <a:endParaRPr lang="en-US"/>
          </a:p>
          <a:p>
            <a:pPr marL="0" indent="0">
              <a:buNone/>
            </a:pPr>
            <a:r>
              <a:rPr lang="en-US"/>
              <a:t>Make sure no one is touching the person</a:t>
            </a:r>
          </a:p>
          <a:p>
            <a:pPr marL="0" indent="0">
              <a:buNone/>
            </a:pPr>
            <a:r>
              <a:rPr lang="en-US"/>
              <a:t>Say, “CLEAR!” in a loud, commanding voice</a:t>
            </a:r>
          </a:p>
          <a:p>
            <a:r>
              <a:rPr lang="en-US"/>
              <a:t>Deliver a shock, if the AED determines one is needed</a:t>
            </a:r>
          </a:p>
          <a:p>
            <a:pPr marL="0" indent="0">
              <a:buNone/>
            </a:pPr>
            <a:endParaRPr lang="en-US"/>
          </a:p>
          <a:p>
            <a:pPr marL="0" indent="0">
              <a:buNone/>
            </a:pPr>
            <a:r>
              <a:rPr lang="en-US"/>
              <a:t>Make sure no one is touching the person</a:t>
            </a:r>
          </a:p>
          <a:p>
            <a:pPr marL="0" indent="0">
              <a:buNone/>
            </a:pPr>
            <a:r>
              <a:rPr lang="en-US"/>
              <a:t>Say, “CLEAR!” in a loud, commanding voice</a:t>
            </a:r>
          </a:p>
          <a:p>
            <a:pPr marL="0" indent="0">
              <a:buNone/>
            </a:pPr>
            <a:r>
              <a:rPr lang="en-US"/>
              <a:t>Push the “shock” button to deliver the shock</a:t>
            </a:r>
          </a:p>
          <a:p>
            <a:r>
              <a:rPr lang="en-US"/>
              <a:t>After the AED delivers the shock, or if no shock is advised, immediately start CPR, beginning with compressions</a:t>
            </a:r>
          </a:p>
          <a:p>
            <a:pPr marL="0" indent="0">
              <a:buNone/>
            </a:pPr>
            <a:endParaRPr lang="en-US"/>
          </a:p>
          <a:p>
            <a:pPr marL="0" indent="0">
              <a:buNone/>
            </a:pPr>
            <a:endParaRPr lang="en-US"/>
          </a:p>
          <a:p>
            <a:pPr marL="0" indent="0">
              <a:buNone/>
            </a:pP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2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1057275"/>
          </a:xfrm>
        </p:spPr>
        <p:txBody>
          <a:bodyPr>
            <a:normAutofit fontScale="90000"/>
          </a:bodyPr>
          <a:lstStyle/>
          <a:p>
            <a:r>
              <a:rPr lang="en-US" dirty="0">
                <a:solidFill>
                  <a:srgbClr val="1F1F1F"/>
                </a:solidFill>
                <a:latin typeface="Google Sans"/>
              </a:rPr>
              <a:t> CPR/Rescue Breathing and How Does It Differ from CPR?</a:t>
            </a:r>
          </a:p>
        </p:txBody>
      </p:sp>
      <p:sp>
        <p:nvSpPr>
          <p:cNvPr id="3" name="Content Placeholder 2"/>
          <p:cNvSpPr>
            <a:spLocks noGrp="1"/>
          </p:cNvSpPr>
          <p:nvPr>
            <p:ph idx="1"/>
          </p:nvPr>
        </p:nvSpPr>
        <p:spPr>
          <a:xfrm>
            <a:off x="677334" y="1666431"/>
            <a:ext cx="8596668" cy="4374932"/>
          </a:xfrm>
        </p:spPr>
        <p:txBody>
          <a:bodyPr/>
          <a:lstStyle/>
          <a:p>
            <a:pPr marL="0" indent="0">
              <a:buNone/>
            </a:pPr>
            <a:endParaRPr lang="en-US" dirty="0">
              <a:solidFill>
                <a:srgbClr val="1F1F1F"/>
              </a:solidFill>
              <a:latin typeface="Arial" panose="020B0604020202020204" pitchFamily="34" charset="0"/>
            </a:endParaRPr>
          </a:p>
          <a:p>
            <a:r>
              <a:rPr lang="en-US" sz="2000" dirty="0">
                <a:solidFill>
                  <a:srgbClr val="1F1F1F"/>
                </a:solidFill>
                <a:latin typeface="Google Sans"/>
              </a:rPr>
              <a:t>CPR stands for </a:t>
            </a:r>
            <a:r>
              <a:rPr lang="en-US" sz="2000" dirty="0">
                <a:solidFill>
                  <a:srgbClr val="040C28"/>
                </a:solidFill>
                <a:latin typeface="Google Sans"/>
              </a:rPr>
              <a:t>cardiopulmonary resuscitation</a:t>
            </a:r>
            <a:r>
              <a:rPr lang="en-US" sz="2000" dirty="0">
                <a:solidFill>
                  <a:srgbClr val="1F1F1F"/>
                </a:solidFill>
                <a:latin typeface="Google Sans"/>
              </a:rPr>
              <a:t>. It can help save a life during cardiac arrest, when the heart stops beating or beats too ineffectively to circulate blood to the brain and other vital organs.</a:t>
            </a:r>
          </a:p>
          <a:p>
            <a:r>
              <a:rPr lang="en-US" sz="2000" dirty="0">
                <a:solidFill>
                  <a:srgbClr val="1F1F1F"/>
                </a:solidFill>
                <a:latin typeface="Google Sans"/>
              </a:rPr>
              <a:t>Rescue breathing is a type of first aid that’s given to people who have stopped breathing. During rescue breathing, you blow air into a person’s mouth to supply them with vital oxygen.</a:t>
            </a:r>
          </a:p>
          <a:p>
            <a:r>
              <a:rPr lang="en-US" sz="2000" dirty="0">
                <a:solidFill>
                  <a:srgbClr val="1F1F1F"/>
                </a:solidFill>
                <a:latin typeface="Google Sans"/>
              </a:rPr>
              <a:t>Rescue breaths can be given alone when a person has a pulse but isn’t breathing. CPR is done when a person’s heartbeat and breathing have stopped. CPR involves cycles of chest compressions and rescue breathing.</a:t>
            </a:r>
          </a:p>
          <a:p>
            <a:endParaRPr lang="en-US" sz="2000" dirty="0">
              <a:solidFill>
                <a:srgbClr val="1F1F1F"/>
              </a:solidFill>
              <a:latin typeface="Google Sans"/>
            </a:endParaRPr>
          </a:p>
          <a:p>
            <a:endParaRPr lang="en-US" sz="2000" dirty="0">
              <a:solidFill>
                <a:srgbClr val="1F1F1F"/>
              </a:solidFill>
              <a:latin typeface="Google Sans"/>
            </a:endParaRPr>
          </a:p>
          <a:p>
            <a:endParaRPr lang="en-US" sz="2000" dirty="0">
              <a:solidFill>
                <a:srgbClr val="1F1F1F"/>
              </a:solidFill>
              <a:latin typeface="Arial" panose="020B0604020202020204" pitchFamily="34" charset="0"/>
            </a:endParaRPr>
          </a:p>
          <a:p>
            <a:endParaRPr lang="en-US" sz="2000" dirty="0">
              <a:solidFill>
                <a:srgbClr val="1F1F1F"/>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762000"/>
          </a:xfrm>
        </p:spPr>
        <p:txBody>
          <a:bodyPr>
            <a:normAutofit/>
          </a:bodyPr>
          <a:lstStyle/>
          <a:p>
            <a:pPr algn="ctr"/>
            <a:r>
              <a:rPr lang="en-US" b="1" dirty="0">
                <a:solidFill>
                  <a:srgbClr val="E10F28"/>
                </a:solidFill>
                <a:latin typeface="Open Sans"/>
              </a:rPr>
              <a:t>When to Perform CPR </a:t>
            </a:r>
            <a:endParaRPr lang="en-US" dirty="0"/>
          </a:p>
        </p:txBody>
      </p:sp>
      <p:sp>
        <p:nvSpPr>
          <p:cNvPr id="3" name="Content Placeholder 2"/>
          <p:cNvSpPr>
            <a:spLocks noGrp="1"/>
          </p:cNvSpPr>
          <p:nvPr>
            <p:ph idx="1"/>
          </p:nvPr>
        </p:nvSpPr>
        <p:spPr>
          <a:xfrm>
            <a:off x="677545" y="1513840"/>
            <a:ext cx="8596630" cy="4527550"/>
          </a:xfrm>
        </p:spPr>
        <p:txBody>
          <a:bodyPr>
            <a:noAutofit/>
          </a:bodyPr>
          <a:lstStyle/>
          <a:p>
            <a:pPr>
              <a:buAutoNum type="arabicPeriod"/>
            </a:pPr>
            <a:r>
              <a:rPr lang="en-US" sz="2400" dirty="0"/>
              <a:t>Knowing when to perform Cardiopulmonary Resuscitation is crucial as it is the first line of defense in maintaining blood circulation and oxygenation in someone experiencing a cardiac arrest or respiratory failure.</a:t>
            </a:r>
          </a:p>
          <a:p>
            <a:pPr>
              <a:buAutoNum type="arabicPeriod"/>
            </a:pPr>
            <a:r>
              <a:rPr lang="en-US" sz="2400" dirty="0"/>
              <a:t>Breathing and pulse are the two critical factors in determining whether someone needs CPR. If a person isn’t breathing or doesn’t have a pulse, you need to perform CPR immediately. Here are the situations where a victim needs CPR</a:t>
            </a:r>
          </a:p>
          <a:p>
            <a:pPr marL="0" indent="0">
              <a:buNone/>
            </a:pPr>
            <a:endParaRPr lang="en-US" sz="2400" b="1" i="1" dirty="0">
              <a:latin typeface="Trebuchet MS Bold Italic" panose="020B0603020202020204" charset="0"/>
              <a:cs typeface="Trebuchet MS Bold Italic" panose="020B0603020202020204" charset="0"/>
            </a:endParaRPr>
          </a:p>
          <a:p>
            <a:pPr marL="0" indent="0">
              <a:buNone/>
            </a:pPr>
            <a:r>
              <a:rPr lang="en-US" sz="2400" b="1" i="1" dirty="0">
                <a:latin typeface="Trebuchet MS Bold Italic" panose="020B0603020202020204" charset="0"/>
                <a:cs typeface="Trebuchet MS Bold Italic" panose="020B0603020202020204" charset="0"/>
              </a:rPr>
              <a:t>note: rescue breathing can be given alone when a person has a pulse but isn’t breathing.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965200"/>
          </a:xfrm>
        </p:spPr>
        <p:txBody>
          <a:bodyPr>
            <a:normAutofit fontScale="90000"/>
          </a:bodyPr>
          <a:lstStyle/>
          <a:p>
            <a:r>
              <a:rPr lang="en-US" b="1" dirty="0">
                <a:solidFill>
                  <a:srgbClr val="E10F28"/>
                </a:solidFill>
                <a:latin typeface="Open Sans"/>
                <a:sym typeface="+mn-ea"/>
              </a:rPr>
              <a:t>7 Key Situations that requires CPR</a:t>
            </a:r>
            <a:br>
              <a:rPr lang="en-US" b="1" dirty="0">
                <a:solidFill>
                  <a:srgbClr val="E10F28"/>
                </a:solidFill>
                <a:latin typeface="Open Sans"/>
                <a:sym typeface="+mn-ea"/>
              </a:rPr>
            </a:br>
            <a:endParaRPr lang="en-US"/>
          </a:p>
        </p:txBody>
      </p:sp>
      <p:sp>
        <p:nvSpPr>
          <p:cNvPr id="3" name="Content Placeholder 2"/>
          <p:cNvSpPr>
            <a:spLocks noGrp="1"/>
          </p:cNvSpPr>
          <p:nvPr>
            <p:ph idx="1"/>
          </p:nvPr>
        </p:nvSpPr>
        <p:spPr>
          <a:xfrm>
            <a:off x="677545" y="1574165"/>
            <a:ext cx="8964295" cy="4467225"/>
          </a:xfrm>
        </p:spPr>
        <p:txBody>
          <a:bodyPr>
            <a:normAutofit fontScale="92500"/>
          </a:bodyPr>
          <a:lstStyle/>
          <a:p>
            <a:pPr>
              <a:buAutoNum type="arabicPeriod"/>
            </a:pPr>
            <a:endParaRPr lang="en-US" sz="2400" dirty="0">
              <a:sym typeface="+mn-ea"/>
            </a:endParaRPr>
          </a:p>
          <a:p>
            <a:pPr>
              <a:buAutoNum type="arabicPeriod"/>
            </a:pPr>
            <a:r>
              <a:rPr lang="en-US" sz="2400" dirty="0">
                <a:sym typeface="+mn-ea"/>
              </a:rPr>
              <a:t>When someone is unconscious(not awake and aware of and responding to one's environment)</a:t>
            </a:r>
          </a:p>
          <a:p>
            <a:pPr>
              <a:buAutoNum type="arabicPeriod"/>
            </a:pPr>
            <a:r>
              <a:rPr lang="en-US" sz="2400" dirty="0">
                <a:sym typeface="+mn-ea"/>
              </a:rPr>
              <a:t>Cardiac arrest :Cardiac arrest occurs when the heart suddenly stops pumping blood effectively. This happens due to various reasons, including a heart attack, arrhythmia, or other heart-related issues.</a:t>
            </a:r>
          </a:p>
          <a:p>
            <a:pPr>
              <a:buAutoNum type="arabicPeriod"/>
            </a:pPr>
            <a:r>
              <a:rPr lang="en-US" sz="2400" dirty="0">
                <a:sym typeface="+mn-ea"/>
              </a:rPr>
              <a:t>Choking :Choking is a life-threatening emergency that occurs when an object obstructs the airway, preventing air flow into the lungs. In cases of severe choking, the person becomes unconscious.</a:t>
            </a:r>
          </a:p>
          <a:p>
            <a:pPr>
              <a:buAutoNum type="arabicPeriod"/>
            </a:pPr>
            <a:r>
              <a:rPr lang="en-US" sz="2400" dirty="0">
                <a:sym typeface="+mn-ea"/>
              </a:rPr>
              <a:t>Electrocution:</a:t>
            </a:r>
            <a:r>
              <a:rPr lang="en-US" sz="2400" dirty="0"/>
              <a:t>Electrocution disrupts the heart's electrical system, leading to cardiac arrest.</a:t>
            </a:r>
          </a:p>
          <a:p>
            <a:pPr marL="0" indent="0">
              <a:buNone/>
            </a:pPr>
            <a:endParaRPr lang="en-US" sz="2400" dirty="0"/>
          </a:p>
          <a:p>
            <a:pPr marL="0" indent="0">
              <a:buNone/>
            </a:pPr>
            <a:endParaRPr lang="en-US" b="1" i="1" dirty="0">
              <a:latin typeface="Trebuchet MS Bold Italic" panose="020B0603020202020204" charset="0"/>
              <a:cs typeface="Trebuchet MS Bold Italic" panose="020B0603020202020204" charset="0"/>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45" y="700405"/>
            <a:ext cx="8596630" cy="5340985"/>
          </a:xfrm>
        </p:spPr>
        <p:txBody>
          <a:bodyPr>
            <a:noAutofit/>
          </a:bodyPr>
          <a:lstStyle/>
          <a:p>
            <a:pPr>
              <a:buFont typeface="+mj-lt"/>
              <a:buAutoNum type="arabicPeriod"/>
            </a:pPr>
            <a:r>
              <a:rPr lang="en-US" sz="2000" dirty="0">
                <a:sym typeface="+mn-ea"/>
              </a:rPr>
              <a:t>Drowning:Drowning is another situation where CPR should be administered promptly. When a person is submerged in water and unable to breathe, their oxygen levels rapidly decrease, which leads to cardiac arrest. After pulling the victim out of the water, it is essential to start CPR if the victim is unresponsive and not breathing.</a:t>
            </a:r>
            <a:r>
              <a:rPr lang="en-US" sz="2000" b="1" i="1" dirty="0">
                <a:latin typeface="Trebuchet MS Bold Italic" panose="020B0603020202020204" charset="0"/>
                <a:cs typeface="Trebuchet MS Bold Italic" panose="020B0603020202020204" charset="0"/>
                <a:sym typeface="+mn-ea"/>
              </a:rPr>
              <a:t>note:</a:t>
            </a:r>
            <a:r>
              <a:rPr lang="en-US" sz="2000" dirty="0">
                <a:sym typeface="+mn-ea"/>
              </a:rPr>
              <a:t> Due to the conditions of near-drowning, the American Heart Association recommends that rescuers deliver two rescue breaths first and then begin the cycles of chest compressions and mouth-to-mouth breathing as directed in the CPR guidelines.</a:t>
            </a:r>
          </a:p>
          <a:p>
            <a:pPr>
              <a:buAutoNum type="arabicPeriod"/>
            </a:pPr>
            <a:r>
              <a:rPr lang="en-US" sz="2000" dirty="0">
                <a:sym typeface="+mn-ea"/>
              </a:rPr>
              <a:t>Drug Overdose</a:t>
            </a:r>
            <a:r>
              <a:rPr lang="en-US" sz="2000" dirty="0"/>
              <a:t>:Drug overdoses, especially opioids like heroin or synthetic opioids, leads to respiratory failure and unconsciousness. </a:t>
            </a:r>
          </a:p>
          <a:p>
            <a:pPr>
              <a:buAutoNum type="arabicPeriod"/>
            </a:pPr>
            <a:r>
              <a:rPr lang="en-US" sz="2000" dirty="0">
                <a:sym typeface="+mn-ea"/>
              </a:rPr>
              <a:t>Suffocation:Suffocation occurs due to various reasons, including being trapped in an airtight space or having an object obstruct the airway f someone is found unconscious due to suffocation, start CPR if they are not breathing or do not have a pulse</a:t>
            </a:r>
          </a:p>
          <a:p>
            <a:endParaRPr lang="en-US" sz="2000" dirty="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4" y="622300"/>
            <a:ext cx="8596668" cy="1320800"/>
          </a:xfrm>
        </p:spPr>
        <p:txBody>
          <a:bodyPr/>
          <a:lstStyle/>
          <a:p>
            <a:pPr algn="ctr"/>
            <a:r>
              <a:rPr lang="en-US" b="1" dirty="0" smtClean="0">
                <a:solidFill>
                  <a:srgbClr val="E10F28"/>
                </a:solidFill>
                <a:latin typeface="Open Sans"/>
              </a:rPr>
              <a:t>Steps </a:t>
            </a:r>
            <a:r>
              <a:rPr lang="en-US" b="1" dirty="0">
                <a:solidFill>
                  <a:srgbClr val="E10F28"/>
                </a:solidFill>
                <a:latin typeface="Open Sans"/>
              </a:rPr>
              <a:t>to Administer CPR</a:t>
            </a:r>
            <a:br>
              <a:rPr lang="en-US" b="1" dirty="0">
                <a:solidFill>
                  <a:srgbClr val="E10F28"/>
                </a:solidFill>
                <a:latin typeface="Open Sans"/>
              </a:rPr>
            </a:br>
            <a:endParaRPr lang="en-US" dirty="0"/>
          </a:p>
        </p:txBody>
      </p:sp>
      <p:sp>
        <p:nvSpPr>
          <p:cNvPr id="3" name="Content Placeholder 2"/>
          <p:cNvSpPr>
            <a:spLocks noGrp="1"/>
          </p:cNvSpPr>
          <p:nvPr>
            <p:ph idx="1"/>
          </p:nvPr>
        </p:nvSpPr>
        <p:spPr>
          <a:xfrm>
            <a:off x="1503045" y="2097405"/>
            <a:ext cx="8393430" cy="4369435"/>
          </a:xfrm>
        </p:spPr>
        <p:txBody>
          <a:bodyPr/>
          <a:lstStyle/>
          <a:p>
            <a:r>
              <a:rPr lang="en-US" b="1" dirty="0">
                <a:solidFill>
                  <a:srgbClr val="E10F28"/>
                </a:solidFill>
                <a:latin typeface="Open Sans"/>
              </a:rPr>
              <a:t>Assess the Situation</a:t>
            </a:r>
          </a:p>
          <a:p>
            <a:pPr marL="0" indent="0" algn="just">
              <a:buNone/>
            </a:pPr>
            <a:r>
              <a:rPr lang="en-US" dirty="0">
                <a:solidFill>
                  <a:srgbClr val="444444"/>
                </a:solidFill>
                <a:latin typeface="Open Sans"/>
              </a:rPr>
              <a:t>Before starting CPR, ensure that the area is safe for you and the victim. Look for any potential dangers or hazards that could harm you or the person in need. If it is safe, proceed to the next step.</a:t>
            </a:r>
          </a:p>
          <a:p>
            <a:r>
              <a:rPr lang="en-US" b="1" dirty="0">
                <a:solidFill>
                  <a:srgbClr val="E10F28"/>
                </a:solidFill>
                <a:latin typeface="Open Sans"/>
              </a:rPr>
              <a:t>2. Check for Responsiveness</a:t>
            </a:r>
          </a:p>
          <a:p>
            <a:pPr marL="0" indent="0" algn="just">
              <a:buNone/>
            </a:pPr>
            <a:r>
              <a:rPr lang="en-US" dirty="0">
                <a:solidFill>
                  <a:srgbClr val="444444"/>
                </a:solidFill>
                <a:latin typeface="Open Sans"/>
              </a:rPr>
              <a:t>Tap the victim’s shoulder and shout, “Are you okay?” to check for any response. If they do not respond and are unresponsive, it is an indication to begin CPR.</a:t>
            </a:r>
          </a:p>
          <a:p>
            <a:r>
              <a:rPr lang="en-US" b="1" dirty="0">
                <a:solidFill>
                  <a:srgbClr val="E10F28"/>
                </a:solidFill>
                <a:latin typeface="Open Sans"/>
              </a:rPr>
              <a:t>3. Call for Help</a:t>
            </a:r>
          </a:p>
          <a:p>
            <a:pPr marL="0" indent="0" algn="just">
              <a:buNone/>
            </a:pPr>
            <a:r>
              <a:rPr lang="en-US" dirty="0">
                <a:solidFill>
                  <a:srgbClr val="444444"/>
                </a:solidFill>
                <a:latin typeface="Open Sans"/>
              </a:rPr>
              <a:t>If someone is around, instruct them to call emergency services (100 or the local emergency number) immediately. If you are alone, make the call yourself before starting CPR.</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634" y="564023"/>
            <a:ext cx="8596668" cy="5477340"/>
          </a:xfrm>
        </p:spPr>
        <p:txBody>
          <a:bodyPr>
            <a:normAutofit/>
          </a:bodyPr>
          <a:lstStyle/>
          <a:p>
            <a:r>
              <a:rPr lang="en-US" b="1" dirty="0">
                <a:solidFill>
                  <a:srgbClr val="E10F28"/>
                </a:solidFill>
                <a:latin typeface="Open Sans"/>
              </a:rPr>
              <a:t>5. Check for Breathing</a:t>
            </a:r>
          </a:p>
          <a:p>
            <a:pPr marL="0" indent="0" algn="just">
              <a:buNone/>
            </a:pPr>
            <a:r>
              <a:rPr lang="en-US" dirty="0">
                <a:solidFill>
                  <a:srgbClr val="444444"/>
                </a:solidFill>
                <a:latin typeface="Open Sans"/>
              </a:rPr>
              <a:t>Place your ear close to the victim’s mouth and nose, watching for chest rise and listening for breathing sounds. If there is no normal breathing or only gasping, it is necessary to proceed with CPR.</a:t>
            </a:r>
          </a:p>
          <a:p>
            <a:r>
              <a:rPr lang="en-US" b="1" dirty="0">
                <a:solidFill>
                  <a:srgbClr val="E10F28"/>
                </a:solidFill>
                <a:latin typeface="Open Sans"/>
              </a:rPr>
              <a:t>6. Begin Chest Compressions</a:t>
            </a:r>
          </a:p>
          <a:p>
            <a:pPr marL="0" indent="0" algn="just">
              <a:buNone/>
            </a:pPr>
            <a:r>
              <a:rPr lang="en-US" dirty="0">
                <a:solidFill>
                  <a:srgbClr val="444444"/>
                </a:solidFill>
                <a:latin typeface="Open Sans"/>
              </a:rPr>
              <a:t>Place the heel of your hand on the center of the victim’s chest, between the nipples. Interlock your fingers and position your shoulders directly over your hands. Push hard and fast, aiming for a rate of 100-120 compressions per minute. Allow the chest to fully recoil between compressions.</a:t>
            </a:r>
          </a:p>
          <a:p>
            <a:r>
              <a:rPr lang="en-US" b="1" dirty="0">
                <a:solidFill>
                  <a:srgbClr val="E10F28"/>
                </a:solidFill>
                <a:latin typeface="Open Sans"/>
              </a:rPr>
              <a:t>7. Give Rescue Breaths</a:t>
            </a:r>
          </a:p>
          <a:p>
            <a:pPr marL="0" indent="0" algn="just">
              <a:buNone/>
            </a:pPr>
            <a:r>
              <a:rPr lang="en-US" dirty="0">
                <a:solidFill>
                  <a:srgbClr val="444444"/>
                </a:solidFill>
                <a:latin typeface="Open Sans"/>
              </a:rPr>
              <a:t>After 30 compressions, give two rescue breaths. Pinch the victim’s nose shut, make a complete seal over their mouth with yours, and deliver a breath that causes visible chest rise. Each breath should last about one second. If the breaths do not cause chest rise, reposition the head and try again.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45" y="565150"/>
            <a:ext cx="8596630" cy="5476240"/>
          </a:xfrm>
        </p:spPr>
        <p:txBody>
          <a:bodyPr>
            <a:noAutofit/>
          </a:bodyPr>
          <a:lstStyle/>
          <a:p>
            <a:r>
              <a:rPr lang="en-US" sz="2400" b="1" dirty="0">
                <a:solidFill>
                  <a:srgbClr val="E10F28"/>
                </a:solidFill>
                <a:latin typeface="Open Sans"/>
                <a:sym typeface="+mn-ea"/>
              </a:rPr>
              <a:t>8. Continue Cycles of Compressions and Breaths</a:t>
            </a:r>
            <a:endParaRPr lang="en-US" sz="2400" b="1" dirty="0">
              <a:solidFill>
                <a:srgbClr val="E10F28"/>
              </a:solidFill>
              <a:latin typeface="Open Sans"/>
            </a:endParaRPr>
          </a:p>
          <a:p>
            <a:pPr marL="0" indent="0" algn="just">
              <a:buNone/>
            </a:pPr>
            <a:r>
              <a:rPr lang="en-US" sz="2400" dirty="0">
                <a:solidFill>
                  <a:srgbClr val="444444"/>
                </a:solidFill>
                <a:latin typeface="Open Sans"/>
                <a:sym typeface="+mn-ea"/>
              </a:rPr>
              <a:t>Perform cycles of 30 compressions and two breaths until professional help arrives or the person shows signs of life. If an automated external defibrillator (AED) is available, follow the device’s prompts and use it as soon as possible.</a:t>
            </a:r>
            <a:endParaRPr lang="en-US" sz="2400" dirty="0">
              <a:solidFill>
                <a:srgbClr val="444444"/>
              </a:solidFill>
              <a:latin typeface="Open Sans"/>
            </a:endParaRPr>
          </a:p>
          <a:p>
            <a:r>
              <a:rPr lang="en-US" sz="2400" b="1" dirty="0">
                <a:solidFill>
                  <a:srgbClr val="E10F28"/>
                </a:solidFill>
                <a:latin typeface="Open Sans"/>
                <a:sym typeface="+mn-ea"/>
              </a:rPr>
              <a:t>9. Don’t Interrupt CPR Unless Necessary</a:t>
            </a:r>
            <a:endParaRPr lang="en-US" sz="2400" b="1" dirty="0">
              <a:solidFill>
                <a:srgbClr val="E10F28"/>
              </a:solidFill>
              <a:latin typeface="Open Sans"/>
            </a:endParaRPr>
          </a:p>
          <a:p>
            <a:pPr marL="0" indent="0" algn="just">
              <a:buNone/>
            </a:pPr>
            <a:r>
              <a:rPr lang="en-US" sz="2400" dirty="0">
                <a:solidFill>
                  <a:srgbClr val="444444"/>
                </a:solidFill>
                <a:latin typeface="Open Sans"/>
                <a:sym typeface="+mn-ea"/>
              </a:rPr>
              <a:t>Minimize interruptions in chest compressions as much as possible. Interruptions can significantly affect the effectiveness of CPR and reduce the chances of survival.</a:t>
            </a:r>
            <a:endParaRPr lang="en-US" sz="2400" dirty="0">
              <a:solidFill>
                <a:srgbClr val="444444"/>
              </a:solidFill>
              <a:latin typeface="Open Sans"/>
            </a:endParaRPr>
          </a:p>
          <a:p>
            <a:endParaRPr lang="en-US" sz="2400" dirty="0"/>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Automated External Defibrillator?</a:t>
            </a:r>
          </a:p>
        </p:txBody>
      </p:sp>
      <p:sp>
        <p:nvSpPr>
          <p:cNvPr id="3" name="Content Placeholder 2"/>
          <p:cNvSpPr>
            <a:spLocks noGrp="1"/>
          </p:cNvSpPr>
          <p:nvPr>
            <p:ph idx="1"/>
          </p:nvPr>
        </p:nvSpPr>
        <p:spPr>
          <a:xfrm>
            <a:off x="677334" y="2160590"/>
            <a:ext cx="8596668" cy="1736292"/>
          </a:xfrm>
        </p:spPr>
        <p:txBody>
          <a:bodyPr>
            <a:noAutofit/>
          </a:bodyPr>
          <a:lstStyle/>
          <a:p>
            <a:r>
              <a:rPr lang="en-US" sz="2400" dirty="0"/>
              <a:t>An automated external defibrillator (AED) is a lightweight, portable device. It delivers an electric shock through the chest to the heart when it detects an abnormal rhythm and changes the rhythm back to normal.</a:t>
            </a:r>
          </a:p>
        </p:txBody>
      </p:sp>
      <p:sp>
        <p:nvSpPr>
          <p:cNvPr id="4" name="Title 1"/>
          <p:cNvSpPr txBox="1"/>
          <p:nvPr/>
        </p:nvSpPr>
        <p:spPr>
          <a:xfrm>
            <a:off x="796975" y="72469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TotalTime>
  <Words>1037</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Google Sans</vt:lpstr>
      <vt:lpstr>Open Sans</vt:lpstr>
      <vt:lpstr>Trebuchet MS</vt:lpstr>
      <vt:lpstr>Trebuchet MS Bold Italic</vt:lpstr>
      <vt:lpstr>Wingdings 3</vt:lpstr>
      <vt:lpstr>Facet</vt:lpstr>
      <vt:lpstr>Cardiopulmonary Resuscitation(CPR)</vt:lpstr>
      <vt:lpstr> CPR/Rescue Breathing and How Does It Differ from CPR?</vt:lpstr>
      <vt:lpstr>When to Perform CPR </vt:lpstr>
      <vt:lpstr>7 Key Situations that requires CPR </vt:lpstr>
      <vt:lpstr>PowerPoint Presentation</vt:lpstr>
      <vt:lpstr>Steps to Administer CPR </vt:lpstr>
      <vt:lpstr>PowerPoint Presentation</vt:lpstr>
      <vt:lpstr>PowerPoint Presentation</vt:lpstr>
      <vt:lpstr>What Is an Automated External Defibrillator?</vt:lpstr>
      <vt:lpstr>PowerPoint Presentation</vt:lpstr>
      <vt:lpstr>AUTOMATED EXTERNAL DEFRIBILATOR [AED]</vt:lpstr>
      <vt:lpstr>PowerPoint Presentation</vt:lpstr>
      <vt:lpstr>How does an AED 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CPR/AED</dc:title>
  <dc:creator>Matron</dc:creator>
  <cp:lastModifiedBy>Matron</cp:lastModifiedBy>
  <cp:revision>21</cp:revision>
  <dcterms:created xsi:type="dcterms:W3CDTF">2024-08-14T05:36:31Z</dcterms:created>
  <dcterms:modified xsi:type="dcterms:W3CDTF">2024-08-14T16:12:00Z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1033-5.7.3.8096</vt:lpwstr>
  </property>
</Properties>
</file>